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Source Sans Pro" panose="020B0604020202020204" charset="0"/>
      <p:regular r:id="rId18"/>
      <p:bold r:id="rId19"/>
      <p:italic r:id="rId20"/>
      <p:boldItalic r:id="rId21"/>
    </p:embeddedFont>
    <p:embeddedFont>
      <p:font typeface="Raleway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68f5a792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68f5a7926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68f5a7926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068f5a7926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6b31420ac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6b31420ac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6b31420ac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6b31420ac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6b31420ac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6b31420ac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fcf02425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fcf02425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068f5a7926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068f5a7926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68f5a7926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068f5a7926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6b31420a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06b31420a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06b31420ac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06b31420ac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6b31420ac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6b31420ac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6b31420ac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6b31420ac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06b31420ac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06b31420ac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6b31420ac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06b31420ac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Growing complex network of citations of scientific papers: Modeling and measurements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 Golosovsky and Sorin Solomon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Network of citations of scientific papers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stochastic model of citation dynamics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Both for statistics of references of scientific papers and for their citation dynamics.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important finding: nonlinear citation dynamics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Quantitative probabilistic prediction of citation dynamics of individual papers and of the journal impact factor.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Cartoon Scenario of the Referencing Process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l="52555" t="22407" r="9071" b="34623"/>
          <a:stretch/>
        </p:blipFill>
        <p:spPr>
          <a:xfrm>
            <a:off x="2660800" y="1356975"/>
            <a:ext cx="4621474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Recursive search algorithm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Assumptions about the author of a new scientific paper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Finds relevant papers from the media or journals and cites them.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Studies the reference lists of these preselected papers, picks up relevant papers, cites them as well, and continues this process recursively.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some paper is cited by several preselected papers, the author chooses it with higher probability than those cited by only one preselected paper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r>
              <a:rPr lang="en"/>
              <a:t>Recursive search algorithm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Direct and Indirect References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 l="31404" t="21991" r="39211" b="36016"/>
          <a:stretch/>
        </p:blipFill>
        <p:spPr>
          <a:xfrm>
            <a:off x="0" y="1602825"/>
            <a:ext cx="4142098" cy="33297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                             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Average number of references in the reference list of these papers that were published in the year</a:t>
            </a:r>
            <a:endParaRPr sz="1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   </a:t>
            </a:r>
            <a:endParaRPr sz="180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Head of a cascade: direct reference. 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Entails an indirect reference that can entail another indirect reference and so on     </a:t>
            </a:r>
            <a:endParaRPr sz="1800"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152474"/>
            <a:ext cx="1586550" cy="45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4">
            <a:alphaModFix/>
          </a:blip>
          <a:srcRect l="45245" t="26269" r="9792"/>
          <a:stretch/>
        </p:blipFill>
        <p:spPr>
          <a:xfrm>
            <a:off x="7043350" y="2195577"/>
            <a:ext cx="643225" cy="2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5">
            <a:alphaModFix/>
          </a:blip>
          <a:srcRect l="28724" t="81515" r="16142" b="9729"/>
          <a:stretch/>
        </p:blipFill>
        <p:spPr>
          <a:xfrm>
            <a:off x="4510563" y="2571750"/>
            <a:ext cx="5041574" cy="45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r>
              <a:rPr lang="en"/>
              <a:t>Recursive search algorithm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                            probability that the second-generation reference picked up from the first-generation reference that was published in the year                 is copied to the reference list of the source paper which was published in the year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l="3856" r="1625"/>
          <a:stretch/>
        </p:blipFill>
        <p:spPr>
          <a:xfrm>
            <a:off x="414125" y="3182054"/>
            <a:ext cx="4311601" cy="1133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l="50416" t="52712" r="26695" b="17278"/>
          <a:stretch/>
        </p:blipFill>
        <p:spPr>
          <a:xfrm>
            <a:off x="414125" y="1553250"/>
            <a:ext cx="1381687" cy="45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l="60185" t="57936" r="28468" b="23794"/>
          <a:stretch/>
        </p:blipFill>
        <p:spPr>
          <a:xfrm>
            <a:off x="5755575" y="2003600"/>
            <a:ext cx="666549" cy="2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 rotWithShape="1">
          <a:blip r:embed="rId3">
            <a:alphaModFix/>
          </a:blip>
          <a:srcRect l="60185" t="57936" r="36005" b="23794"/>
          <a:stretch/>
        </p:blipFill>
        <p:spPr>
          <a:xfrm>
            <a:off x="6703950" y="2270400"/>
            <a:ext cx="223750" cy="2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Reference-citation duality</a:t>
            </a: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l="32403" t="24178" r="6824" b="7464"/>
          <a:stretch/>
        </p:blipFill>
        <p:spPr>
          <a:xfrm>
            <a:off x="1658225" y="1289700"/>
            <a:ext cx="5557325" cy="351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Model: Citation dynamics of individual papers</a:t>
            </a:r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Reformulate scenario in terms of citations</a:t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l="24350" t="27760" r="21076" b="11174"/>
          <a:stretch/>
        </p:blipFill>
        <p:spPr>
          <a:xfrm>
            <a:off x="2077024" y="1873175"/>
            <a:ext cx="4989950" cy="314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Result: Stochastic Model of Citation Dynamics</a:t>
            </a: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nonlinear stochastic dynamic equation：latent citation rate of a paper </a:t>
            </a:r>
            <a:r>
              <a:rPr lang="en" i="1"/>
              <a:t>i</a:t>
            </a:r>
            <a:r>
              <a:rPr lang="en"/>
              <a:t> at year </a:t>
            </a:r>
            <a:r>
              <a:rPr lang="en" i="1"/>
              <a:t>t</a:t>
            </a:r>
            <a:r>
              <a:rPr lang="en"/>
              <a:t> after publication</a:t>
            </a:r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l="30729" t="32097" r="26116" b="57043"/>
          <a:stretch/>
        </p:blipFill>
        <p:spPr>
          <a:xfrm>
            <a:off x="1765700" y="1612150"/>
            <a:ext cx="6119525" cy="86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 rotWithShape="1">
          <a:blip r:embed="rId4">
            <a:alphaModFix/>
          </a:blip>
          <a:srcRect l="24389" t="64768" r="3407" b="10301"/>
          <a:stretch/>
        </p:blipFill>
        <p:spPr>
          <a:xfrm>
            <a:off x="82525" y="2739300"/>
            <a:ext cx="8978952" cy="17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Result: Stochastic Model of Citation Dynamics</a:t>
            </a:r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validation dimensions: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cumulative citation distributions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stochastic component of the citation dynamics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citation trajectories of individual papers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autocorrelation of citation trajectories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number of uncited papers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Result: Stochastic Model of Citation Dynamics</a:t>
            </a:r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Cumulative citation distributions: 40 195 physics papers published in 1984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log-normal distribution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275" y="1826050"/>
            <a:ext cx="6187551" cy="331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Result: Stochastic Model of Citation Dynamics</a:t>
            </a:r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Citation trajectories of individual papers: published in 1984 and accrued 99 citations in subsequent 25 years, stochastic simulation for prediction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l="25518" t="35525" r="8997" b="8652"/>
          <a:stretch/>
        </p:blipFill>
        <p:spPr>
          <a:xfrm>
            <a:off x="1381850" y="1903875"/>
            <a:ext cx="6308126" cy="302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Result: Stochastic Model of Citation Dynamics</a:t>
            </a: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Citation trajectories of individual papers: published in 1984 and accrued 600–750 citations in subsequent 25 years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 rotWithShape="1">
          <a:blip r:embed="rId3">
            <a:alphaModFix/>
          </a:blip>
          <a:srcRect t="3345" b="2687"/>
          <a:stretch/>
        </p:blipFill>
        <p:spPr>
          <a:xfrm>
            <a:off x="1017975" y="1908575"/>
            <a:ext cx="6413225" cy="311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Similar citation dynamics for other fields: mathematics and economics papers </a:t>
            </a:r>
            <a:endParaRPr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Lognormal fitness distributions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Recursive search algorithm: dynamic nonlinearity </a:t>
            </a:r>
            <a:endParaRPr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ideas advocated in highly cited papers undergo viral propagation in the scientific community, while the low-cited papers affect only a small part of it</a:t>
            </a:r>
            <a:endParaRPr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Play an important role in viral propagation in social media</a:t>
            </a:r>
            <a:endParaRPr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Extension to other networks:   spreading of ideas, rumors, diseases, and viral marketing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Cited</a:t>
            </a:r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Golosovsky M, Solomon S. Growing complex network of citations of scientific papers: Modeling and measurements. Phys Rev E. 2017 Jan;95(1-1):012324. doi: 10.1103/PhysRevE.95.012324. Epub 2017 Jan 30. PMID: 28208427.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On-screen Show (16:9)</PresentationFormat>
  <Paragraphs>52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Source Sans Pro</vt:lpstr>
      <vt:lpstr>Raleway</vt:lpstr>
      <vt:lpstr>Arial</vt:lpstr>
      <vt:lpstr>Plum</vt:lpstr>
      <vt:lpstr>Growing complex network of citations of scientific papers: Modeling and measurements</vt:lpstr>
      <vt:lpstr>Introduction</vt:lpstr>
      <vt:lpstr>Cartoon Scenario of the Referencing Process</vt:lpstr>
      <vt:lpstr>Recursive search algorithm</vt:lpstr>
      <vt:lpstr>Recursive search algorithm </vt:lpstr>
      <vt:lpstr>Recursive search algorithm</vt:lpstr>
      <vt:lpstr>Reference-citation duality</vt:lpstr>
      <vt:lpstr>Model: Citation dynamics of individual papers</vt:lpstr>
      <vt:lpstr>Key Result: Stochastic Model of Citation Dynamics</vt:lpstr>
      <vt:lpstr>Key Result: Stochastic Model of Citation Dynamics</vt:lpstr>
      <vt:lpstr>Key Result: Stochastic Model of Citation Dynamics</vt:lpstr>
      <vt:lpstr>Key Result: Stochastic Model of Citation Dynamics</vt:lpstr>
      <vt:lpstr>Key Result: Stochastic Model of Citation Dynamics</vt:lpstr>
      <vt:lpstr>Conclusion</vt:lpstr>
      <vt:lpstr>Work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complex network of citations of scientific papers: Modeling and measurements</dc:title>
  <dc:creator>szymansk</dc:creator>
  <cp:lastModifiedBy>Windows User</cp:lastModifiedBy>
  <cp:revision>1</cp:revision>
  <dcterms:modified xsi:type="dcterms:W3CDTF">2021-12-09T13:36:29Z</dcterms:modified>
</cp:coreProperties>
</file>